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96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5" r:id="rId8"/>
    <p:sldId id="262" r:id="rId9"/>
    <p:sldId id="263" r:id="rId10"/>
    <p:sldId id="264" r:id="rId11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82" d="100"/>
          <a:sy n="82" d="100"/>
        </p:scale>
        <p:origin x="-147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EE78A571-720C-401E-AB54-F584673F559B}" type="datetimeFigureOut">
              <a:rPr lang="fa-IR" smtClean="0"/>
              <a:t>02/16/1437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70D38800-A5F1-44D8-BC23-F3FB5BAD998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991643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516624"/>
            <a:ext cx="7315200" cy="2595025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166530"/>
            <a:ext cx="7315200" cy="1144632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6596B-6261-4AC3-A2D2-5FAFFE43A9A0}" type="datetimeFigureOut">
              <a:rPr lang="fa-IR" smtClean="0"/>
              <a:t>02/16/1437</a:t>
            </a:fld>
            <a:endParaRPr lang="fa-IR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246752-4265-458F-9305-E45797E65FDB}" type="slidenum">
              <a:rPr lang="fa-IR" smtClean="0"/>
              <a:t>‹#›</a:t>
            </a:fld>
            <a:endParaRPr lang="fa-IR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fa-I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6596B-6261-4AC3-A2D2-5FAFFE43A9A0}" type="datetimeFigureOut">
              <a:rPr lang="fa-IR" smtClean="0"/>
              <a:t>02/16/1437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46752-4265-458F-9305-E45797E65FDB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48400" y="1826709"/>
            <a:ext cx="1492499" cy="448445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4524" y="1826709"/>
            <a:ext cx="5241476" cy="448445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6596B-6261-4AC3-A2D2-5FAFFE43A9A0}" type="datetimeFigureOut">
              <a:rPr lang="fa-IR" smtClean="0"/>
              <a:t>02/16/1437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46752-4265-458F-9305-E45797E65FDB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6596B-6261-4AC3-A2D2-5FAFFE43A9A0}" type="datetimeFigureOut">
              <a:rPr lang="fa-IR" smtClean="0"/>
              <a:t>02/16/1437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46752-4265-458F-9305-E45797E65FDB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017572"/>
            <a:ext cx="7315200" cy="1293592"/>
          </a:xfrm>
        </p:spPr>
        <p:txBody>
          <a:bodyPr anchor="t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3865097"/>
            <a:ext cx="7315200" cy="109843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6596B-6261-4AC3-A2D2-5FAFFE43A9A0}" type="datetimeFigureOut">
              <a:rPr lang="fa-IR" smtClean="0"/>
              <a:t>02/16/1437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46752-4265-458F-9305-E45797E65FDB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6596B-6261-4AC3-A2D2-5FAFFE43A9A0}" type="datetimeFigureOut">
              <a:rPr lang="fa-IR" smtClean="0"/>
              <a:t>02/16/1437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46752-4265-458F-9305-E45797E65FDB}" type="slidenum">
              <a:rPr lang="fa-IR" smtClean="0"/>
              <a:t>‹#›</a:t>
            </a:fld>
            <a:endParaRPr lang="fa-IR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914400" y="2743200"/>
            <a:ext cx="3566160" cy="359359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81728" y="2743200"/>
            <a:ext cx="3566160" cy="35956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6348" y="2743200"/>
            <a:ext cx="336499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85144" y="2743200"/>
            <a:ext cx="336206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6596B-6261-4AC3-A2D2-5FAFFE43A9A0}" type="datetimeFigureOut">
              <a:rPr lang="fa-IR" smtClean="0"/>
              <a:t>02/16/1437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46752-4265-458F-9305-E45797E65FDB}" type="slidenum">
              <a:rPr lang="fa-IR" smtClean="0"/>
              <a:t>‹#›</a:t>
            </a:fld>
            <a:endParaRPr lang="fa-IR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914400" y="3383280"/>
            <a:ext cx="3566160" cy="29535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81727" y="3383280"/>
            <a:ext cx="3566160" cy="29535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6596B-6261-4AC3-A2D2-5FAFFE43A9A0}" type="datetimeFigureOut">
              <a:rPr lang="fa-IR" smtClean="0"/>
              <a:t>02/16/1437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46752-4265-458F-9305-E45797E65FDB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6596B-6261-4AC3-A2D2-5FAFFE43A9A0}" type="datetimeFigureOut">
              <a:rPr lang="fa-IR" smtClean="0"/>
              <a:t>02/16/1437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46752-4265-458F-9305-E45797E65FDB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5362"/>
            <a:ext cx="2950936" cy="2173015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1752" y="1826709"/>
            <a:ext cx="4207848" cy="4476614"/>
          </a:xfrm>
        </p:spPr>
        <p:txBody>
          <a:bodyPr anchor="ctr"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61095"/>
            <a:ext cx="2950936" cy="22453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6596B-6261-4AC3-A2D2-5FAFFE43A9A0}" type="datetimeFigureOut">
              <a:rPr lang="fa-IR" smtClean="0"/>
              <a:t>02/16/1437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46752-4265-458F-9305-E45797E65FDB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8800"/>
            <a:ext cx="2953512" cy="2176272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191000" y="2286000"/>
            <a:ext cx="4038600" cy="3352800"/>
          </a:xfrm>
          <a:solidFill>
            <a:schemeClr val="accent2"/>
          </a:solidFill>
          <a:ln w="12700">
            <a:noFill/>
          </a:ln>
          <a:effectLst>
            <a:reflection blurRad="12700" stA="30000" endPos="30000" dist="31750" dir="5400000" sy="-100000" algn="bl" rotWithShape="0"/>
          </a:effectLst>
          <a:scene3d>
            <a:camera prst="perspectiveRight" fov="2700000">
              <a:rot lat="240000" lon="900000" rev="0"/>
            </a:camera>
            <a:lightRig rig="threePt" dir="t">
              <a:rot lat="0" lon="0" rev="2700000"/>
            </a:lightRig>
          </a:scene3d>
          <a:sp3d/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59936"/>
            <a:ext cx="2953512" cy="224942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6596B-6261-4AC3-A2D2-5FAFFE43A9A0}" type="datetimeFigureOut">
              <a:rPr lang="fa-IR" smtClean="0"/>
              <a:t>02/16/1437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46752-4265-458F-9305-E45797E65FDB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435268" y="573807"/>
            <a:ext cx="86236" cy="5723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8569419" y="573807"/>
            <a:ext cx="576072" cy="5723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769833"/>
            <a:ext cx="7315200" cy="35395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07690" y="548797"/>
            <a:ext cx="1189132" cy="29791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fld id="{A216596B-6261-4AC3-A2D2-5FAFFE43A9A0}" type="datetimeFigureOut">
              <a:rPr lang="fa-IR" smtClean="0"/>
              <a:t>02/16/1437</a:t>
            </a:fld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14415" y="548797"/>
            <a:ext cx="941203" cy="3017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8A246752-4265-458F-9305-E45797E65FDB}" type="slidenum">
              <a:rPr lang="fa-IR" smtClean="0"/>
              <a:t>‹#›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08688" y="855956"/>
            <a:ext cx="2246489" cy="301227"/>
          </a:xfrm>
          <a:prstGeom prst="rect">
            <a:avLst/>
          </a:prstGeom>
        </p:spPr>
        <p:txBody>
          <a:bodyPr vert="horz" lIns="91440" tIns="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fa-I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1" eaLnBrk="1" latinLnBrk="0" hangingPunct="1">
        <a:spcBef>
          <a:spcPct val="0"/>
        </a:spcBef>
        <a:buNone/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28600" indent="-182880" algn="r" defTabSz="914400" rtl="1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182880" algn="r" defTabSz="914400" rtl="1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182880" algn="r" defTabSz="914400" rtl="1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182880" algn="r" defTabSz="914400" rtl="1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182880" algn="r" defTabSz="914400" rtl="1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r" defTabSz="914400" rtl="1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600200" indent="-182880" algn="r" defTabSz="914400" rtl="1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82880" algn="r" defTabSz="914400" rtl="1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indent="-182880" algn="r" defTabSz="914400" rtl="1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076056" y="1412776"/>
            <a:ext cx="3312368" cy="1152128"/>
          </a:xfrm>
        </p:spPr>
        <p:txBody>
          <a:bodyPr>
            <a:normAutofit fontScale="90000"/>
          </a:bodyPr>
          <a:lstStyle/>
          <a:p>
            <a:pPr marL="857250" indent="-857250" algn="r">
              <a:buFont typeface="Arial" pitchFamily="34" charset="0"/>
              <a:buChar char="•"/>
            </a:pPr>
            <a:r>
              <a:rPr lang="fa-IR" sz="7200" dirty="0" smtClean="0"/>
              <a:t>بنام خدا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47864" y="3501008"/>
            <a:ext cx="4968552" cy="1224136"/>
          </a:xfrm>
        </p:spPr>
        <p:txBody>
          <a:bodyPr>
            <a:noAutofit/>
          </a:bodyPr>
          <a:lstStyle/>
          <a:p>
            <a:pPr marL="1143000" indent="-1143000" algn="r">
              <a:buFont typeface="Wingdings" pitchFamily="2" charset="2"/>
              <a:buChar char="Ø"/>
            </a:pPr>
            <a:r>
              <a:rPr lang="fa-IR" sz="6000" dirty="0" smtClean="0"/>
              <a:t>سقف کاذب</a:t>
            </a:r>
            <a:endParaRPr lang="fa-IR" sz="6000" dirty="0"/>
          </a:p>
        </p:txBody>
      </p:sp>
    </p:spTree>
    <p:extLst>
      <p:ext uri="{BB962C8B-B14F-4D97-AF65-F5344CB8AC3E}">
        <p14:creationId xmlns:p14="http://schemas.microsoft.com/office/powerpoint/2010/main" val="243650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1628800"/>
            <a:ext cx="8136904" cy="1440160"/>
          </a:xfrm>
        </p:spPr>
        <p:txBody>
          <a:bodyPr>
            <a:no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fa-IR" sz="2800" dirty="0"/>
              <a:t>پوشش مهم ترین کارکرد سقف کاذب است، بعد از آن دکوراتیو، رنگ آمیزی و نور پردازی قرار میگیرد</a:t>
            </a:r>
            <a:br>
              <a:rPr lang="fa-IR" sz="2800" dirty="0"/>
            </a:br>
            <a:endParaRPr lang="fa-IR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613870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80112" y="1412776"/>
            <a:ext cx="3312368" cy="864096"/>
          </a:xfrm>
        </p:spPr>
        <p:txBody>
          <a:bodyPr>
            <a:noAutofit/>
          </a:bodyPr>
          <a:lstStyle/>
          <a:p>
            <a:pPr marL="571500" indent="-571500">
              <a:buFont typeface="Wingdings" pitchFamily="2" charset="2"/>
              <a:buChar char="Ø"/>
            </a:pPr>
            <a:r>
              <a:rPr lang="fa-IR" sz="4400" dirty="0" smtClean="0"/>
              <a:t>سقف کاذب:</a:t>
            </a:r>
            <a:endParaRPr lang="fa-IR" sz="44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412776"/>
            <a:ext cx="3096344" cy="3096344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3645024"/>
            <a:ext cx="3282280" cy="2691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532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08004" y="1340768"/>
            <a:ext cx="3960440" cy="720080"/>
          </a:xfrm>
        </p:spPr>
        <p:txBody>
          <a:bodyPr>
            <a:normAutofit/>
          </a:bodyPr>
          <a:lstStyle/>
          <a:p>
            <a:pPr marL="571500" indent="-571500">
              <a:buFont typeface="Wingdings" pitchFamily="2" charset="2"/>
              <a:buChar char="Ø"/>
            </a:pPr>
            <a:r>
              <a:rPr lang="fa-IR" dirty="0" smtClean="0"/>
              <a:t>انواع سقف کاذب: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91372" y="2348880"/>
            <a:ext cx="4017640" cy="659167"/>
          </a:xfrm>
        </p:spPr>
        <p:txBody>
          <a:bodyPr>
            <a:normAutofit/>
          </a:bodyPr>
          <a:lstStyle/>
          <a:p>
            <a:r>
              <a:rPr lang="fa-IR" sz="2800" dirty="0" smtClean="0"/>
              <a:t>سقف کاذب با رابیتس اندود</a:t>
            </a:r>
            <a:endParaRPr lang="fa-IR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4932040" y="2979816"/>
            <a:ext cx="331236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457200" indent="-457200">
              <a:buClr>
                <a:schemeClr val="tx2"/>
              </a:buClr>
              <a:buFont typeface="Wingdings" pitchFamily="2" charset="2"/>
              <a:buChar char="§"/>
            </a:pPr>
            <a:r>
              <a:rPr lang="fa-IR" sz="2800" dirty="0" smtClean="0"/>
              <a:t>سقف کاذب آکوستیک</a:t>
            </a:r>
            <a:endParaRPr lang="fa-IR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4968044" y="3645024"/>
            <a:ext cx="324036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457200" indent="-457200">
              <a:buClr>
                <a:schemeClr val="tx2"/>
              </a:buClr>
              <a:buFont typeface="Wingdings" pitchFamily="2" charset="2"/>
              <a:buChar char="§"/>
            </a:pPr>
            <a:r>
              <a:rPr lang="fa-IR" sz="2800" dirty="0" smtClean="0"/>
              <a:t>سقف کاذب آلومینیومی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725043" y="4293096"/>
            <a:ext cx="345638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457200" indent="-457200">
              <a:buClr>
                <a:schemeClr val="tx2"/>
              </a:buClr>
              <a:buFont typeface="Wingdings" pitchFamily="2" charset="2"/>
              <a:buChar char="§"/>
            </a:pPr>
            <a:r>
              <a:rPr lang="fa-IR" sz="2800" dirty="0" smtClean="0"/>
              <a:t>سقف کاذب چوبی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636811" y="4941168"/>
            <a:ext cx="55446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457200" indent="-457200">
              <a:buClr>
                <a:schemeClr val="tx2"/>
              </a:buClr>
              <a:buFont typeface="Wingdings" pitchFamily="2" charset="2"/>
              <a:buChar char="§"/>
            </a:pPr>
            <a:r>
              <a:rPr lang="fa-IR" sz="2800" dirty="0" smtClean="0"/>
              <a:t>سقف کاذب با قطعات پیش ساخته گچی</a:t>
            </a:r>
            <a:endParaRPr lang="fa-IR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4637923" y="5608404"/>
            <a:ext cx="356439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457200" indent="-457200">
              <a:buClr>
                <a:schemeClr val="tx2"/>
              </a:buClr>
              <a:buFont typeface="Wingdings" pitchFamily="2" charset="2"/>
              <a:buChar char="§"/>
            </a:pPr>
            <a:r>
              <a:rPr lang="fa-IR" sz="2800" dirty="0" smtClean="0"/>
              <a:t>سقف کاذب ترکیبی</a:t>
            </a:r>
          </a:p>
          <a:p>
            <a:endParaRPr lang="fa-IR" sz="2800" dirty="0"/>
          </a:p>
        </p:txBody>
      </p:sp>
    </p:spTree>
    <p:extLst>
      <p:ext uri="{BB962C8B-B14F-4D97-AF65-F5344CB8AC3E}">
        <p14:creationId xmlns:p14="http://schemas.microsoft.com/office/powerpoint/2010/main" val="2864734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  <p:bldP spid="6" grpId="0"/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75856" y="1196752"/>
            <a:ext cx="5544616" cy="792089"/>
          </a:xfrm>
        </p:spPr>
        <p:txBody>
          <a:bodyPr>
            <a:noAutofit/>
          </a:bodyPr>
          <a:lstStyle/>
          <a:p>
            <a:pPr marL="571500" indent="-571500">
              <a:buFont typeface="Wingdings" pitchFamily="2" charset="2"/>
              <a:buChar char="Ø"/>
            </a:pPr>
            <a:r>
              <a:rPr lang="fa-IR" dirty="0" smtClean="0"/>
              <a:t>سقف کاذب با رابیتس اندود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1500" y="3685778"/>
            <a:ext cx="4762500" cy="318135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23" y="1988840"/>
            <a:ext cx="4832086" cy="3624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726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27984" y="1124744"/>
            <a:ext cx="4104456" cy="648072"/>
          </a:xfrm>
        </p:spPr>
        <p:txBody>
          <a:bodyPr>
            <a:noAutofit/>
          </a:bodyPr>
          <a:lstStyle/>
          <a:p>
            <a:pPr marL="685800" indent="-685800">
              <a:buFont typeface="Wingdings" pitchFamily="2" charset="2"/>
              <a:buChar char="Ø"/>
            </a:pPr>
            <a:r>
              <a:rPr lang="fa-IR" sz="3600" dirty="0" smtClean="0"/>
              <a:t>سقف کاذب آکوستیک</a:t>
            </a:r>
            <a:endParaRPr lang="fa-IR" sz="36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268664"/>
            <a:ext cx="3960440" cy="324756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99" y="3645024"/>
            <a:ext cx="3688215" cy="302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6666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24233" y="1124744"/>
            <a:ext cx="4236141" cy="792088"/>
          </a:xfrm>
        </p:spPr>
        <p:txBody>
          <a:bodyPr>
            <a:noAutofit/>
          </a:bodyPr>
          <a:lstStyle/>
          <a:p>
            <a:pPr marL="857250" indent="-857250">
              <a:buFont typeface="Wingdings" pitchFamily="2" charset="2"/>
              <a:buChar char="Ø"/>
            </a:pPr>
            <a:r>
              <a:rPr lang="fa-IR" sz="4400" dirty="0" smtClean="0"/>
              <a:t>سقف کاذب گچی</a:t>
            </a:r>
            <a:endParaRPr lang="fa-IR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20505" y="1916832"/>
            <a:ext cx="1210091" cy="504056"/>
          </a:xfrm>
        </p:spPr>
        <p:txBody>
          <a:bodyPr>
            <a:noAutofit/>
          </a:bodyPr>
          <a:lstStyle/>
          <a:p>
            <a:r>
              <a:rPr lang="fa-IR" sz="2400" dirty="0" smtClean="0"/>
              <a:t>سبکی</a:t>
            </a:r>
            <a:endParaRPr lang="fa-IR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5911664" y="2316417"/>
            <a:ext cx="2460930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marL="342900" indent="-342900">
              <a:buClr>
                <a:schemeClr val="tx2"/>
              </a:buClr>
              <a:buFont typeface="Wingdings" pitchFamily="2" charset="2"/>
              <a:buChar char="§"/>
            </a:pPr>
            <a:r>
              <a:rPr lang="fa-IR" sz="2400" dirty="0" smtClean="0"/>
              <a:t>نصب سریع و آسان</a:t>
            </a:r>
            <a:endParaRPr lang="fa-IR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3090965" y="2801200"/>
            <a:ext cx="529729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342900" indent="-342900">
              <a:buClr>
                <a:schemeClr val="tx2"/>
              </a:buClr>
              <a:buFont typeface="Wingdings" pitchFamily="2" charset="2"/>
              <a:buChar char="§"/>
            </a:pPr>
            <a:r>
              <a:rPr lang="fa-IR" sz="2400" dirty="0" smtClean="0"/>
              <a:t>سهولت</a:t>
            </a:r>
            <a:r>
              <a:rPr lang="fa-IR" dirty="0" smtClean="0"/>
              <a:t> در ایجاد طرح های متنوع</a:t>
            </a:r>
            <a:endParaRPr lang="fa-IR" dirty="0"/>
          </a:p>
        </p:txBody>
      </p:sp>
      <p:sp>
        <p:nvSpPr>
          <p:cNvPr id="7" name="TextBox 6"/>
          <p:cNvSpPr txBox="1"/>
          <p:nvPr/>
        </p:nvSpPr>
        <p:spPr>
          <a:xfrm>
            <a:off x="2977809" y="3253543"/>
            <a:ext cx="5410455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marL="342900" indent="-342900">
              <a:buClr>
                <a:schemeClr val="tx2"/>
              </a:buClr>
              <a:buFont typeface="Wingdings" pitchFamily="2" charset="2"/>
              <a:buChar char="§"/>
            </a:pPr>
            <a:r>
              <a:rPr lang="fa-IR" sz="2400" smtClean="0"/>
              <a:t>مقاوم بودن در </a:t>
            </a:r>
            <a:r>
              <a:rPr lang="fa-IR" sz="2400" dirty="0" smtClean="0"/>
              <a:t>برابر آتش سوزی و عدم ایجاد دود</a:t>
            </a:r>
            <a:endParaRPr lang="fa-IR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6418792" y="4224743"/>
            <a:ext cx="196947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342900" indent="-342900">
              <a:buClr>
                <a:schemeClr val="tx2"/>
              </a:buClr>
              <a:buFont typeface="Wingdings" pitchFamily="2" charset="2"/>
              <a:buChar char="§"/>
            </a:pPr>
            <a:r>
              <a:rPr lang="fa-IR" sz="2400" dirty="0" smtClean="0"/>
              <a:t>ثبات رنگ</a:t>
            </a:r>
            <a:endParaRPr lang="fa-IR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4871831" y="3750098"/>
            <a:ext cx="3516433" cy="47464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342900" indent="-342900">
              <a:buClr>
                <a:schemeClr val="tx2"/>
              </a:buClr>
              <a:buFont typeface="Wingdings" pitchFamily="2" charset="2"/>
              <a:buChar char="§"/>
            </a:pPr>
            <a:r>
              <a:rPr lang="fa-IR" sz="2400" dirty="0" smtClean="0"/>
              <a:t>قابل تعویض بودن قطعات</a:t>
            </a:r>
            <a:endParaRPr lang="fa-IR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6552865" y="4720146"/>
            <a:ext cx="1819729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marL="342900" indent="-342900">
              <a:buClr>
                <a:schemeClr val="tx2"/>
              </a:buClr>
              <a:buFont typeface="Wingdings" pitchFamily="2" charset="2"/>
              <a:buChar char="§"/>
            </a:pPr>
            <a:r>
              <a:rPr lang="fa-IR" sz="2400" dirty="0" smtClean="0"/>
              <a:t>ضربه پذیری</a:t>
            </a:r>
            <a:endParaRPr lang="fa-IR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5729713" y="5188701"/>
            <a:ext cx="261877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342900" indent="-342900">
              <a:buClr>
                <a:schemeClr val="tx2"/>
              </a:buClr>
              <a:buFont typeface="Wingdings" pitchFamily="2" charset="2"/>
              <a:buChar char="§"/>
            </a:pPr>
            <a:r>
              <a:rPr lang="fa-IR" sz="2400" dirty="0" smtClean="0"/>
              <a:t>مقاوم در برابر صدا</a:t>
            </a:r>
            <a:endParaRPr lang="fa-IR" sz="2400" dirty="0"/>
          </a:p>
        </p:txBody>
      </p:sp>
      <p:sp>
        <p:nvSpPr>
          <p:cNvPr id="14" name="TextBox 13"/>
          <p:cNvSpPr txBox="1"/>
          <p:nvPr/>
        </p:nvSpPr>
        <p:spPr>
          <a:xfrm>
            <a:off x="7328459" y="5672910"/>
            <a:ext cx="994183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marL="285750" indent="-285750">
              <a:buClr>
                <a:schemeClr val="tx2"/>
              </a:buClr>
              <a:buFont typeface="Wingdings" pitchFamily="2" charset="2"/>
              <a:buChar char="§"/>
            </a:pPr>
            <a:r>
              <a:rPr lang="fa-IR" sz="2400" dirty="0" smtClean="0"/>
              <a:t>تهویه</a:t>
            </a:r>
            <a:endParaRPr lang="fa-IR" sz="2400" dirty="0"/>
          </a:p>
        </p:txBody>
      </p:sp>
      <p:sp>
        <p:nvSpPr>
          <p:cNvPr id="15" name="TextBox 14"/>
          <p:cNvSpPr txBox="1"/>
          <p:nvPr/>
        </p:nvSpPr>
        <p:spPr>
          <a:xfrm>
            <a:off x="5342540" y="6131312"/>
            <a:ext cx="3005951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marL="342900" indent="-342900">
              <a:buClr>
                <a:schemeClr val="tx2"/>
              </a:buClr>
              <a:buFont typeface="Wingdings" pitchFamily="2" charset="2"/>
              <a:buChar char="§"/>
            </a:pPr>
            <a:r>
              <a:rPr lang="fa-IR" sz="2400" dirty="0" smtClean="0"/>
              <a:t>سازگاری با محیط زیست</a:t>
            </a:r>
            <a:endParaRPr lang="fa-IR" sz="2400" dirty="0"/>
          </a:p>
        </p:txBody>
      </p:sp>
    </p:spTree>
    <p:extLst>
      <p:ext uri="{BB962C8B-B14F-4D97-AF65-F5344CB8AC3E}">
        <p14:creationId xmlns:p14="http://schemas.microsoft.com/office/powerpoint/2010/main" val="524267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/>
      <p:bldP spid="7" grpId="0"/>
      <p:bldP spid="8" grpId="0"/>
      <p:bldP spid="10" grpId="0"/>
      <p:bldP spid="12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35286" y="214774"/>
            <a:ext cx="3456384" cy="612222"/>
          </a:xfrm>
        </p:spPr>
        <p:txBody>
          <a:bodyPr>
            <a:normAutofit/>
          </a:bodyPr>
          <a:lstStyle/>
          <a:p>
            <a:pPr marL="571500" indent="-571500">
              <a:buFont typeface="Wingdings" pitchFamily="2" charset="2"/>
              <a:buChar char="Ø"/>
            </a:pPr>
            <a:r>
              <a:rPr lang="fa-IR" sz="2800" dirty="0" smtClean="0"/>
              <a:t>نصب سقف کاذب گچی</a:t>
            </a:r>
            <a:endParaRPr lang="fa-IR" sz="2800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4284623"/>
            <a:ext cx="3138264" cy="2573377"/>
          </a:xfr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794" y="4007472"/>
            <a:ext cx="2957366" cy="242504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908719"/>
            <a:ext cx="2977964" cy="244193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1412776"/>
            <a:ext cx="3012571" cy="2470309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718862" y="460704"/>
            <a:ext cx="244827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000" dirty="0" smtClean="0"/>
              <a:t>1. نصب نبشی تراز</a:t>
            </a:r>
            <a:endParaRPr lang="fa-IR" sz="2000" dirty="0"/>
          </a:p>
        </p:txBody>
      </p:sp>
      <p:sp>
        <p:nvSpPr>
          <p:cNvPr id="16" name="TextBox 15"/>
          <p:cNvSpPr txBox="1"/>
          <p:nvPr/>
        </p:nvSpPr>
        <p:spPr>
          <a:xfrm>
            <a:off x="4355976" y="4517831"/>
            <a:ext cx="50405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3200" dirty="0" smtClean="0"/>
              <a:t>4</a:t>
            </a:r>
            <a:endParaRPr lang="fa-IR" sz="3200" dirty="0"/>
          </a:p>
        </p:txBody>
      </p:sp>
      <p:sp>
        <p:nvSpPr>
          <p:cNvPr id="19" name="TextBox 18"/>
          <p:cNvSpPr txBox="1"/>
          <p:nvPr/>
        </p:nvSpPr>
        <p:spPr>
          <a:xfrm>
            <a:off x="4342386" y="937560"/>
            <a:ext cx="2412841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/>
              <a:t>2.اجرای زیر سازه های فلزی</a:t>
            </a:r>
            <a:endParaRPr lang="fa-IR" dirty="0"/>
          </a:p>
        </p:txBody>
      </p:sp>
      <p:sp>
        <p:nvSpPr>
          <p:cNvPr id="20" name="TextBox 19"/>
          <p:cNvSpPr txBox="1"/>
          <p:nvPr/>
        </p:nvSpPr>
        <p:spPr>
          <a:xfrm>
            <a:off x="588300" y="3595164"/>
            <a:ext cx="2709396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/>
              <a:t>3.اتصال صفحات روکش دارگچی</a:t>
            </a:r>
            <a:endParaRPr lang="fa-IR" dirty="0"/>
          </a:p>
        </p:txBody>
      </p:sp>
      <p:sp>
        <p:nvSpPr>
          <p:cNvPr id="21" name="TextBox 20"/>
          <p:cNvSpPr txBox="1"/>
          <p:nvPr/>
        </p:nvSpPr>
        <p:spPr>
          <a:xfrm>
            <a:off x="5548806" y="3933056"/>
            <a:ext cx="1144865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/>
              <a:t>4.درز گیری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74866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39952" y="1196752"/>
            <a:ext cx="4381129" cy="864096"/>
          </a:xfrm>
        </p:spPr>
        <p:txBody>
          <a:bodyPr>
            <a:noAutofit/>
          </a:bodyPr>
          <a:lstStyle/>
          <a:p>
            <a:pPr marL="571500" indent="-571500">
              <a:buFont typeface="Wingdings" pitchFamily="2" charset="2"/>
              <a:buChar char="Ø"/>
            </a:pPr>
            <a:r>
              <a:rPr lang="fa-IR" sz="4400" dirty="0" smtClean="0"/>
              <a:t>سقف کاذب ترکیبی</a:t>
            </a:r>
            <a:endParaRPr lang="fa-IR" sz="4400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204864"/>
            <a:ext cx="4527121" cy="2976582"/>
          </a:xfr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1" y="3789040"/>
            <a:ext cx="3845287" cy="2891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7070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5656" y="1268760"/>
            <a:ext cx="7124725" cy="853988"/>
          </a:xfrm>
        </p:spPr>
        <p:txBody>
          <a:bodyPr>
            <a:normAutofit fontScale="90000"/>
          </a:bodyPr>
          <a:lstStyle/>
          <a:p>
            <a:pPr marL="571500" indent="-571500">
              <a:buFont typeface="Wingdings" pitchFamily="2" charset="2"/>
              <a:buChar char="Ø"/>
            </a:pPr>
            <a:r>
              <a:rPr lang="fa-IR" dirty="0" smtClean="0"/>
              <a:t>مزیت استفاده از سقف کاذب در ساختمان: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4048" y="2769833"/>
            <a:ext cx="3225552" cy="587159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§"/>
            </a:pPr>
            <a:r>
              <a:rPr lang="fa-IR" sz="2800" dirty="0" smtClean="0"/>
              <a:t>ایجاد رویه</a:t>
            </a:r>
            <a:endParaRPr lang="fa-IR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3905461" y="3427192"/>
            <a:ext cx="424497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285750" indent="-285750">
              <a:buClr>
                <a:schemeClr val="tx2"/>
              </a:buClr>
              <a:buFont typeface="Wingdings" pitchFamily="2" charset="2"/>
              <a:buChar char="§"/>
            </a:pPr>
            <a:r>
              <a:rPr lang="fa-IR" sz="2800" dirty="0" smtClean="0"/>
              <a:t>ایجاد فضا برای  جاسازی</a:t>
            </a:r>
            <a:endParaRPr lang="fa-IR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4972847" y="4077072"/>
            <a:ext cx="3167855" cy="52322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marL="285750" indent="-285750">
              <a:buClr>
                <a:schemeClr val="tx2"/>
              </a:buClr>
              <a:buFont typeface="Wingdings" pitchFamily="2" charset="2"/>
              <a:buChar char="§"/>
            </a:pPr>
            <a:r>
              <a:rPr lang="fa-IR" sz="2800" dirty="0" smtClean="0"/>
              <a:t>عایق صوتی و حرارتی</a:t>
            </a:r>
            <a:endParaRPr lang="fa-IR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3988603" y="4797152"/>
            <a:ext cx="4152099" cy="52322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marL="457200" indent="-457200">
              <a:buClr>
                <a:schemeClr val="tx2"/>
              </a:buClr>
              <a:buFont typeface="Wingdings" pitchFamily="2" charset="2"/>
              <a:buChar char="§"/>
            </a:pPr>
            <a:r>
              <a:rPr lang="fa-IR" sz="2800" dirty="0" smtClean="0"/>
              <a:t>سقفی کوتاه برای فضای داخلی</a:t>
            </a:r>
            <a:endParaRPr lang="fa-IR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6876256" y="5445224"/>
            <a:ext cx="1205779" cy="52322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marL="285750" indent="-285750">
              <a:buClr>
                <a:schemeClr val="tx2"/>
              </a:buClr>
              <a:buFont typeface="Wingdings" pitchFamily="2" charset="2"/>
              <a:buChar char="§"/>
            </a:pPr>
            <a:r>
              <a:rPr lang="fa-IR" sz="2800" dirty="0" smtClean="0"/>
              <a:t>زیبایی</a:t>
            </a:r>
            <a:endParaRPr lang="fa-IR" sz="2800" dirty="0"/>
          </a:p>
        </p:txBody>
      </p:sp>
    </p:spTree>
    <p:extLst>
      <p:ext uri="{BB962C8B-B14F-4D97-AF65-F5344CB8AC3E}">
        <p14:creationId xmlns:p14="http://schemas.microsoft.com/office/powerpoint/2010/main" val="277494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7" grpId="0"/>
      <p:bldP spid="8" grpId="0"/>
      <p:bldP spid="9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erspective">
  <a:themeElements>
    <a:clrScheme name="Perspective">
      <a:dk1>
        <a:sysClr val="windowText" lastClr="000000"/>
      </a:dk1>
      <a:lt1>
        <a:sysClr val="window" lastClr="FFFFFF"/>
      </a:lt1>
      <a:dk2>
        <a:srgbClr val="283138"/>
      </a:dk2>
      <a:lt2>
        <a:srgbClr val="FF8600"/>
      </a:lt2>
      <a:accent1>
        <a:srgbClr val="838D9B"/>
      </a:accent1>
      <a:accent2>
        <a:srgbClr val="D2610C"/>
      </a:accent2>
      <a:accent3>
        <a:srgbClr val="80716A"/>
      </a:accent3>
      <a:accent4>
        <a:srgbClr val="94147C"/>
      </a:accent4>
      <a:accent5>
        <a:srgbClr val="5D5AD2"/>
      </a:accent5>
      <a:accent6>
        <a:srgbClr val="6F6C7D"/>
      </a:accent6>
      <a:hlink>
        <a:srgbClr val="6187E3"/>
      </a:hlink>
      <a:folHlink>
        <a:srgbClr val="7B8EB8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erspec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alpha val="100000"/>
                <a:satMod val="160000"/>
                <a:lumMod val="105000"/>
              </a:schemeClr>
            </a:gs>
            <a:gs pos="41000">
              <a:schemeClr val="phClr">
                <a:tint val="57000"/>
                <a:satMod val="180000"/>
                <a:lumMod val="99000"/>
              </a:schemeClr>
            </a:gs>
            <a:gs pos="100000">
              <a:schemeClr val="phClr">
                <a:tint val="80000"/>
                <a:satMod val="200000"/>
                <a:lumMod val="10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6000"/>
                <a:satMod val="130000"/>
                <a:lumMod val="114000"/>
              </a:schemeClr>
            </a:gs>
            <a:gs pos="60000">
              <a:schemeClr val="phClr">
                <a:tint val="100000"/>
                <a:satMod val="106000"/>
                <a:lumMod val="110000"/>
              </a:schemeClr>
            </a:gs>
            <a:gs pos="100000">
              <a:schemeClr val="phClr"/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47625" dist="38100" dir="5400000" sy="98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woPt" dir="br">
              <a:rot lat="0" lon="0" rev="8700000"/>
            </a:lightRig>
          </a:scene3d>
          <a:sp3d prstMaterial="matte">
            <a:bevelT w="25400" h="53975"/>
          </a:sp3d>
        </a:effectStyle>
        <a:effectStyle>
          <a:effectLst>
            <a:reflection blurRad="12700" stA="24000" endPos="28000" dist="50800" dir="5400000" sy="-100000" rotWithShape="0"/>
          </a:effectLst>
          <a:scene3d>
            <a:camera prst="orthographicFront">
              <a:rot lat="0" lon="0" rev="0"/>
            </a:camera>
            <a:lightRig rig="threePt" dir="t">
              <a:rot lat="0" lon="0" rev="4800000"/>
            </a:lightRig>
          </a:scene3d>
          <a:sp3d>
            <a:bevelT w="69850" h="317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satMod val="100000"/>
                <a:lumMod val="100000"/>
              </a:schemeClr>
            </a:gs>
            <a:gs pos="65000">
              <a:schemeClr val="phClr">
                <a:tint val="100000"/>
                <a:shade val="95000"/>
                <a:satMod val="100000"/>
                <a:lumMod val="100000"/>
              </a:schemeClr>
            </a:gs>
            <a:gs pos="100000">
              <a:schemeClr val="phClr">
                <a:tint val="88000"/>
                <a:shade val="100000"/>
                <a:satMod val="400000"/>
                <a:lumMod val="1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  <a:satMod val="90000"/>
              </a:schemeClr>
              <a:schemeClr val="phClr">
                <a:shade val="92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Perspective</Template>
  <TotalTime>118</TotalTime>
  <Words>152</Words>
  <Application>Microsoft Office PowerPoint</Application>
  <PresentationFormat>On-screen Show (4:3)</PresentationFormat>
  <Paragraphs>37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Perspective</vt:lpstr>
      <vt:lpstr>بنام خدا</vt:lpstr>
      <vt:lpstr>سقف کاذب:</vt:lpstr>
      <vt:lpstr>انواع سقف کاذب:</vt:lpstr>
      <vt:lpstr>سقف کاذب با رابیتس اندود</vt:lpstr>
      <vt:lpstr>سقف کاذب آکوستیک</vt:lpstr>
      <vt:lpstr>سقف کاذب گچی</vt:lpstr>
      <vt:lpstr>نصب سقف کاذب گچی</vt:lpstr>
      <vt:lpstr>سقف کاذب ترکیبی</vt:lpstr>
      <vt:lpstr>مزیت استفاده از سقف کاذب در ساختمان:</vt:lpstr>
      <vt:lpstr>پوشش مهم ترین کارکرد سقف کاذب است، بعد از آن دکوراتیو، رنگ آمیزی و نور پردازی قرار میگیرد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بنام خدا</dc:title>
  <dc:creator>Cebit</dc:creator>
  <cp:lastModifiedBy>Cebit</cp:lastModifiedBy>
  <cp:revision>13</cp:revision>
  <dcterms:created xsi:type="dcterms:W3CDTF">2014-12-03T08:16:56Z</dcterms:created>
  <dcterms:modified xsi:type="dcterms:W3CDTF">2015-11-28T08:19:54Z</dcterms:modified>
</cp:coreProperties>
</file>